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34"/>
  </p:notesMasterIdLst>
  <p:sldIdLst>
    <p:sldId id="256" r:id="rId2"/>
    <p:sldId id="267" r:id="rId3"/>
    <p:sldId id="257" r:id="rId4"/>
    <p:sldId id="258" r:id="rId5"/>
    <p:sldId id="304" r:id="rId6"/>
    <p:sldId id="303" r:id="rId7"/>
    <p:sldId id="260" r:id="rId8"/>
    <p:sldId id="284" r:id="rId9"/>
    <p:sldId id="317" r:id="rId10"/>
    <p:sldId id="286" r:id="rId11"/>
    <p:sldId id="285" r:id="rId12"/>
    <p:sldId id="276" r:id="rId13"/>
    <p:sldId id="261" r:id="rId14"/>
    <p:sldId id="306" r:id="rId15"/>
    <p:sldId id="293" r:id="rId16"/>
    <p:sldId id="268" r:id="rId17"/>
    <p:sldId id="296" r:id="rId18"/>
    <p:sldId id="307" r:id="rId19"/>
    <p:sldId id="271" r:id="rId20"/>
    <p:sldId id="308" r:id="rId21"/>
    <p:sldId id="297" r:id="rId22"/>
    <p:sldId id="300" r:id="rId23"/>
    <p:sldId id="265" r:id="rId24"/>
    <p:sldId id="301" r:id="rId25"/>
    <p:sldId id="311" r:id="rId26"/>
    <p:sldId id="302" r:id="rId27"/>
    <p:sldId id="310" r:id="rId28"/>
    <p:sldId id="312" r:id="rId29"/>
    <p:sldId id="313" r:id="rId30"/>
    <p:sldId id="314" r:id="rId31"/>
    <p:sldId id="315" r:id="rId32"/>
    <p:sldId id="31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400"/>
    <a:srgbClr val="22272E"/>
    <a:srgbClr val="003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323" autoAdjust="0"/>
  </p:normalViewPr>
  <p:slideViewPr>
    <p:cSldViewPr snapToGrid="0">
      <p:cViewPr varScale="1">
        <p:scale>
          <a:sx n="86" d="100"/>
          <a:sy n="86" d="100"/>
        </p:scale>
        <p:origin x="15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2BD98-64D3-4755-8033-12B4ABFA87A0}" type="datetimeFigureOut">
              <a:rPr lang="nl-NL" smtClean="0"/>
              <a:t>30-6-2022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0F45D-0892-408E-A37B-96924CF42B4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61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Achter een stopcontact of lamp bevestigen!</a:t>
            </a:r>
          </a:p>
          <a:p>
            <a:r>
              <a:rPr lang="nl-NL" dirty="0"/>
              <a:t>Wat is het maatschappelijk belang!!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212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8515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Je hebt geleerd van de TL074 dat de voltage offset cruciaal is.</a:t>
            </a:r>
          </a:p>
          <a:p>
            <a:r>
              <a:rPr lang="nl-NL" dirty="0"/>
              <a:t>Je hebt hele gespecialiseerde chips nodig om deze versterking te krijgen. (Er bestaan wel chips die dat kunnen, maar zijn soms single, of hebben een grote package). Versterken in 2 trappen zou dit op moeten lossen.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306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 praktijk doet vaak een matching circuit empirisch bepalen! Omdat er veel variabelen zijn waar een antenne van afhangt.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580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7249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Om ervoor te zorgen dat zoveel mogelijk power van de input naar de antenne wordt getransporteerd moet het </a:t>
            </a:r>
            <a:r>
              <a:rPr lang="nl-NL" dirty="0" err="1"/>
              <a:t>gematched</a:t>
            </a:r>
            <a:r>
              <a:rPr lang="nl-NL" dirty="0"/>
              <a:t> worden. Dit kan bijvoorbeeld de efficiëntie of de range ten goede komen.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Zo kort mogelijke verbindingen</a:t>
            </a:r>
          </a:p>
          <a:p>
            <a:r>
              <a:rPr lang="nl-NL" dirty="0"/>
              <a:t>Ook vertellen dat je ervaring is dat het erg gevoelig.</a:t>
            </a: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Plastic behuizing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765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1768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444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Thermisch instabiel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2310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57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Zo laag mogelijke stromen kunnen meten idealiter.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Misschien vertellen dat de aard van dit systeem zeer complex is omdat ik nog geen ervaring heb met techniek op deze schaal. Dit maakte het wel een echte uitdaging.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106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22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Inductief </a:t>
            </a:r>
            <a:r>
              <a:rPr lang="nl-NL" dirty="0" err="1"/>
              <a:t>harvesten</a:t>
            </a:r>
            <a:r>
              <a:rPr lang="nl-NL" dirty="0"/>
              <a:t> zorgt dat het apparaat met plastic afgesloten kan zijn van de werkelijkheid.</a:t>
            </a:r>
          </a:p>
          <a:p>
            <a:endParaRPr lang="nl-NL" dirty="0"/>
          </a:p>
          <a:p>
            <a:r>
              <a:rPr lang="nl-NL" dirty="0"/>
              <a:t>Hoofdvraag: “</a:t>
            </a:r>
            <a:r>
              <a:rPr lang="en-US" dirty="0"/>
              <a:t>How can electricity be generated inductively?”</a:t>
            </a:r>
            <a:endParaRPr lang="nl-NL" dirty="0"/>
          </a:p>
          <a:p>
            <a:endParaRPr lang="nl-NL" dirty="0"/>
          </a:p>
          <a:p>
            <a:r>
              <a:rPr lang="nl-NL" dirty="0"/>
              <a:t>Doordat er geen informatie op internet is op lage stromen is dit onderzoek voornamelijk praktisch met wat theorie.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30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61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Stroom meten kunnen we verder gebruiken in het verslag!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056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hebben nu gekozen voor een directe verbinding. Ik ben er voor de hardware dus een mechanisch ontwerp is voor iemand anders.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982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Omdat dit een concept versie is om de werking te testen is een dik pcb voldoende om te gebruiken.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Wat uiteindelijk stevig genoeg is hangt van veel factoren af zoals </a:t>
            </a:r>
            <a:r>
              <a:rPr lang="nl-NL" dirty="0" err="1"/>
              <a:t>laminering</a:t>
            </a:r>
            <a:r>
              <a:rPr lang="nl-NL" dirty="0"/>
              <a:t> / behuizing en pcb type. Dat is nu niet aan de orde dus voor testen gebruiken we een standaard PCB.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Heb het over dat je niet weet of het sterk genoeg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Om nu echt te zeggen welke beter is moet er onderzoek gedaan worden naar de stevigheid van beide </a:t>
            </a:r>
            <a:r>
              <a:rPr lang="nl-NL" dirty="0" err="1"/>
              <a:t>PCB’s</a:t>
            </a:r>
            <a:r>
              <a:rPr lang="nl-NL" dirty="0"/>
              <a:t>. Dus hier moet opgelet worden op de structuur en breekbaarheid en of bijvoorbeeld </a:t>
            </a:r>
            <a:r>
              <a:rPr lang="nl-NL" dirty="0" err="1"/>
              <a:t>laminering</a:t>
            </a:r>
            <a:r>
              <a:rPr lang="nl-NL" dirty="0"/>
              <a:t> dit kan verbeteren.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0450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Wat is er op de markt. Waar moet ik op letten. Hoe presteren ze.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0F45D-0892-408E-A37B-96924CF42B4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808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936D6518-C836-18E7-8E38-9F6FE20D52D5}"/>
              </a:ext>
            </a:extLst>
          </p:cNvPr>
          <p:cNvSpPr/>
          <p:nvPr userDrawn="1"/>
        </p:nvSpPr>
        <p:spPr>
          <a:xfrm>
            <a:off x="0" y="5178035"/>
            <a:ext cx="12192000" cy="1679965"/>
          </a:xfrm>
          <a:prstGeom prst="rect">
            <a:avLst/>
          </a:prstGeom>
          <a:solidFill>
            <a:srgbClr val="22272E"/>
          </a:solidFill>
          <a:ln>
            <a:solidFill>
              <a:srgbClr val="222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9B5FE1D-70CD-FAD6-402F-E8449A71114B}"/>
              </a:ext>
            </a:extLst>
          </p:cNvPr>
          <p:cNvSpPr/>
          <p:nvPr userDrawn="1"/>
        </p:nvSpPr>
        <p:spPr>
          <a:xfrm>
            <a:off x="0" y="0"/>
            <a:ext cx="12192000" cy="4878715"/>
          </a:xfrm>
          <a:prstGeom prst="rect">
            <a:avLst/>
          </a:prstGeom>
          <a:solidFill>
            <a:srgbClr val="003E52"/>
          </a:solidFill>
          <a:ln>
            <a:solidFill>
              <a:srgbClr val="003E5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07FA06B-A4BA-27BC-A441-8DF64F0247AD}"/>
              </a:ext>
            </a:extLst>
          </p:cNvPr>
          <p:cNvSpPr/>
          <p:nvPr userDrawn="1"/>
        </p:nvSpPr>
        <p:spPr>
          <a:xfrm>
            <a:off x="0" y="4878563"/>
            <a:ext cx="12192000" cy="299472"/>
          </a:xfrm>
          <a:prstGeom prst="rect">
            <a:avLst/>
          </a:prstGeom>
          <a:solidFill>
            <a:srgbClr val="FF8400"/>
          </a:solidFill>
          <a:ln>
            <a:solidFill>
              <a:srgbClr val="FF8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61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81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506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3801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122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457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58DE073C-3FD4-92AC-0BFE-93C2E4BFD2F0}"/>
              </a:ext>
            </a:extLst>
          </p:cNvPr>
          <p:cNvSpPr/>
          <p:nvPr userDrawn="1"/>
        </p:nvSpPr>
        <p:spPr>
          <a:xfrm>
            <a:off x="-1" y="0"/>
            <a:ext cx="12192000" cy="1853662"/>
          </a:xfrm>
          <a:prstGeom prst="rect">
            <a:avLst/>
          </a:prstGeom>
          <a:solidFill>
            <a:srgbClr val="003E52"/>
          </a:solidFill>
          <a:ln>
            <a:solidFill>
              <a:srgbClr val="003E5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6F9DFB0-6CF2-7469-7710-22719EA718A8}"/>
              </a:ext>
            </a:extLst>
          </p:cNvPr>
          <p:cNvSpPr/>
          <p:nvPr userDrawn="1"/>
        </p:nvSpPr>
        <p:spPr>
          <a:xfrm>
            <a:off x="-1" y="1853663"/>
            <a:ext cx="12192000" cy="5004338"/>
          </a:xfrm>
          <a:prstGeom prst="rect">
            <a:avLst/>
          </a:prstGeom>
          <a:solidFill>
            <a:srgbClr val="22272E"/>
          </a:solidFill>
          <a:ln>
            <a:solidFill>
              <a:srgbClr val="222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" y="6041362"/>
            <a:ext cx="8524334" cy="365125"/>
          </a:xfrm>
        </p:spPr>
        <p:txBody>
          <a:bodyPr/>
          <a:lstStyle/>
          <a:p>
            <a:r>
              <a:rPr lang="nl-NL" dirty="0" err="1"/>
              <a:t>Crownstone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504BDDFA-4348-C73D-E5D1-8D2E97023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3" y="6161187"/>
            <a:ext cx="404062" cy="2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1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-22990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Crownstone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DB27216-CFD0-0C0B-2A78-FF528675E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3" y="6161187"/>
            <a:ext cx="404062" cy="2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5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5A7D8E25-55F7-31DB-5EFD-008E84C51294}"/>
              </a:ext>
            </a:extLst>
          </p:cNvPr>
          <p:cNvSpPr/>
          <p:nvPr userDrawn="1"/>
        </p:nvSpPr>
        <p:spPr>
          <a:xfrm>
            <a:off x="-1" y="5582"/>
            <a:ext cx="12192000" cy="1853662"/>
          </a:xfrm>
          <a:prstGeom prst="rect">
            <a:avLst/>
          </a:prstGeom>
          <a:solidFill>
            <a:srgbClr val="003E52"/>
          </a:solidFill>
          <a:ln>
            <a:solidFill>
              <a:srgbClr val="003E5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Crownstone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5B3B37B-A08D-C8FE-F69E-2A989073F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3" y="6161187"/>
            <a:ext cx="404062" cy="2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1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93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538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1644EF99-7286-F0BD-5151-5F9ECFA84DC0}"/>
              </a:ext>
            </a:extLst>
          </p:cNvPr>
          <p:cNvSpPr/>
          <p:nvPr userDrawn="1"/>
        </p:nvSpPr>
        <p:spPr>
          <a:xfrm>
            <a:off x="1069702" y="446086"/>
            <a:ext cx="2575923" cy="1634340"/>
          </a:xfrm>
          <a:prstGeom prst="rect">
            <a:avLst/>
          </a:prstGeom>
          <a:solidFill>
            <a:srgbClr val="003E52"/>
          </a:solidFill>
          <a:ln>
            <a:solidFill>
              <a:srgbClr val="003E5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257592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315" y="446088"/>
            <a:ext cx="7219951" cy="54149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Crownstone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AFC846A-FB85-4EA1-AA2E-7DC1E614C8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83734" y="2260737"/>
            <a:ext cx="2575923" cy="360031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B2D610E7-00DB-E737-337D-A20CAD8D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3" y="6161187"/>
            <a:ext cx="404062" cy="2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8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r>
              <a:rPr lang="nl-NL"/>
              <a:t>29-6-2022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nl-NL"/>
              <a:t>Crownstone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1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041362"/>
            <a:ext cx="8524334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Crownstone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NL"/>
              <a:t>29-6-2022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7D9B53B-5F8F-40A0-9563-0836ACC7F4F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2236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E0E2A-9AE6-4DAD-B74A-22C63AD74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999" y="3280088"/>
            <a:ext cx="10572000" cy="2971051"/>
          </a:xfrm>
        </p:spPr>
        <p:txBody>
          <a:bodyPr/>
          <a:lstStyle/>
          <a:p>
            <a:r>
              <a:rPr lang="nl-NL" dirty="0"/>
              <a:t>Afstudeerpresentatie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FDF48DE-6CBC-4287-AB94-D5E62F6D5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99" y="6251139"/>
            <a:ext cx="10572000" cy="434974"/>
          </a:xfrm>
        </p:spPr>
        <p:txBody>
          <a:bodyPr/>
          <a:lstStyle/>
          <a:p>
            <a:r>
              <a:rPr lang="nl-NL" dirty="0"/>
              <a:t>Ies Verhage - 29 juni 2022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589D541-4449-4B48-9F48-127E38AD5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179" y="377141"/>
            <a:ext cx="6639639" cy="40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0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C246C-2ABF-9F98-EDF1-590ECA76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Ontwerp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105029-91BD-97A7-3BD0-AA060F39B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A48C38-91CC-DF82-4081-C5BA4783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10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185D3D4C-A0F2-9693-CA50-7BBB792B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</p:spTree>
    <p:extLst>
      <p:ext uri="{BB962C8B-B14F-4D97-AF65-F5344CB8AC3E}">
        <p14:creationId xmlns:p14="http://schemas.microsoft.com/office/powerpoint/2010/main" val="89808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AC0B4-7CEE-977F-33E6-3E4AF812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Architectuur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494591D-2F24-2DDC-A1BE-E4A310AB3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10" t="838" r="3196" b="879"/>
          <a:stretch/>
        </p:blipFill>
        <p:spPr>
          <a:xfrm>
            <a:off x="3875314" y="446088"/>
            <a:ext cx="7149737" cy="541364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5468D6-A490-A451-6D40-1B364D8E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11</a:t>
            </a:fld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044C53B-67C9-FEB6-0B05-CC729A374A3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/>
              <a:t>Power </a:t>
            </a:r>
            <a:r>
              <a:rPr lang="nl-NL" dirty="0" err="1"/>
              <a:t>supply</a:t>
            </a:r>
            <a:endParaRPr lang="nl-NL" dirty="0"/>
          </a:p>
          <a:p>
            <a:r>
              <a:rPr lang="nl-NL" dirty="0"/>
              <a:t>Microcontroller</a:t>
            </a:r>
          </a:p>
          <a:p>
            <a:pPr lvl="1"/>
            <a:r>
              <a:rPr lang="nl-NL" dirty="0"/>
              <a:t>nRF52840</a:t>
            </a:r>
          </a:p>
          <a:p>
            <a:r>
              <a:rPr lang="nl-NL" dirty="0"/>
              <a:t>Antenne</a:t>
            </a:r>
          </a:p>
          <a:p>
            <a:r>
              <a:rPr lang="nl-NL" dirty="0"/>
              <a:t>Meetcircuit</a:t>
            </a: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7265EF52-F8F2-3A4B-A31F-12887FAB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Crownstone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909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53846-43AB-00AB-94FF-B358B23D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Component dikte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8DAA1D1-9F7A-A74B-F2FD-49D89752E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err="1"/>
              <a:t>Rigid</a:t>
            </a:r>
            <a:r>
              <a:rPr lang="nl-NL" b="1" dirty="0"/>
              <a:t> PCB / </a:t>
            </a:r>
            <a:r>
              <a:rPr lang="nl-NL" b="1" dirty="0" err="1"/>
              <a:t>flex</a:t>
            </a:r>
            <a:r>
              <a:rPr lang="nl-NL" b="1" dirty="0"/>
              <a:t> PCB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610FDB7-7A98-24FC-9DA1-E2EF25A03A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NL" dirty="0"/>
              <a:t>4 - </a:t>
            </a:r>
            <a:r>
              <a:rPr lang="nl-NL" dirty="0" err="1"/>
              <a:t>layer</a:t>
            </a:r>
            <a:endParaRPr lang="nl-NL" dirty="0"/>
          </a:p>
          <a:p>
            <a:r>
              <a:rPr lang="nl-NL" dirty="0"/>
              <a:t>0,4 mm / 0,25 mm (uitgangspunt </a:t>
            </a:r>
            <a:r>
              <a:rPr lang="nl-NL" b="1" dirty="0">
                <a:solidFill>
                  <a:srgbClr val="FF8400"/>
                </a:solidFill>
              </a:rPr>
              <a:t>0,5 mm</a:t>
            </a:r>
            <a:r>
              <a:rPr lang="nl-NL" dirty="0"/>
              <a:t>)</a:t>
            </a:r>
          </a:p>
          <a:p>
            <a:r>
              <a:rPr lang="nl-NL" dirty="0"/>
              <a:t>€1,12 / €4,04 (5000 stuks)</a:t>
            </a:r>
          </a:p>
          <a:p>
            <a:r>
              <a:rPr lang="nl-NL" dirty="0"/>
              <a:t>Structuur</a:t>
            </a:r>
          </a:p>
          <a:p>
            <a:pPr lvl="1"/>
            <a:r>
              <a:rPr lang="nl-NL" dirty="0" err="1"/>
              <a:t>Laminering</a:t>
            </a:r>
            <a:endParaRPr lang="nl-NL" dirty="0"/>
          </a:p>
          <a:p>
            <a:r>
              <a:rPr lang="nl-NL" dirty="0"/>
              <a:t>Standaard PCB</a:t>
            </a:r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A7AE1D-053A-7F17-2764-C2BEE1C3B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b="1" dirty="0"/>
              <a:t>Plastic behuizing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6AA585F-C54C-483F-7933-CF5CA736F3E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nl-NL" dirty="0"/>
              <a:t>Dikte van </a:t>
            </a:r>
            <a:r>
              <a:rPr lang="nl-NL" b="1" dirty="0">
                <a:solidFill>
                  <a:srgbClr val="FF8400"/>
                </a:solidFill>
              </a:rPr>
              <a:t>0,7 mm </a:t>
            </a:r>
            <a:r>
              <a:rPr lang="nl-NL" dirty="0"/>
              <a:t>(0,5 mm)</a:t>
            </a:r>
          </a:p>
          <a:p>
            <a:r>
              <a:rPr lang="nl-NL" dirty="0"/>
              <a:t>ABS of PC</a:t>
            </a:r>
          </a:p>
          <a:p>
            <a:r>
              <a:rPr lang="nl-NL" dirty="0"/>
              <a:t>Vulstudie</a:t>
            </a:r>
          </a:p>
          <a:p>
            <a:endParaRPr lang="nl-NL" dirty="0"/>
          </a:p>
          <a:p>
            <a:r>
              <a:rPr lang="nl-NL" dirty="0"/>
              <a:t>Component dikte </a:t>
            </a:r>
            <a:r>
              <a:rPr lang="nl-NL" b="1" dirty="0">
                <a:solidFill>
                  <a:srgbClr val="FF8400"/>
                </a:solidFill>
              </a:rPr>
              <a:t>1,10 mm </a:t>
            </a:r>
            <a:r>
              <a:rPr lang="nl-NL" dirty="0"/>
              <a:t>(1,30 mm)</a:t>
            </a:r>
          </a:p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6D6475F-0597-0CC0-13B7-A6FCE576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12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A19AC16-C1AA-D9CB-7B3A-1FDD409D5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7161" y="5436036"/>
            <a:ext cx="1664944" cy="97045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87C76F-B029-0295-2827-2D96C8A82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4935" y="5436036"/>
            <a:ext cx="1455677" cy="970451"/>
          </a:xfrm>
          <a:prstGeom prst="rect">
            <a:avLst/>
          </a:prstGeom>
        </p:spPr>
      </p:pic>
      <p:sp>
        <p:nvSpPr>
          <p:cNvPr id="14" name="Tijdelijke aanduiding voor voettekst 13">
            <a:extLst>
              <a:ext uri="{FF2B5EF4-FFF2-40B4-BE49-F238E27FC236}">
                <a16:creationId xmlns:a16="http://schemas.microsoft.com/office/drawing/2014/main" id="{E3C65C15-8A48-DFCE-DD7E-0FCF185E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Crownstone</a:t>
            </a:r>
            <a:endParaRPr lang="nl-NL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55D41B9-7150-F90A-AEAC-F7C9DF2AD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449" y="5430331"/>
            <a:ext cx="1741194" cy="97045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D98D559-8629-4B07-3319-317B81526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609" y="5430331"/>
            <a:ext cx="2482648" cy="970451"/>
          </a:xfrm>
          <a:prstGeom prst="rect">
            <a:avLst/>
          </a:prstGeom>
        </p:spPr>
      </p:pic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183C639-A440-897C-5458-DBE5EEF7ECD9}"/>
              </a:ext>
            </a:extLst>
          </p:cNvPr>
          <p:cNvSpPr txBox="1">
            <a:spLocks/>
          </p:cNvSpPr>
          <p:nvPr/>
        </p:nvSpPr>
        <p:spPr>
          <a:xfrm>
            <a:off x="2982540" y="4854069"/>
            <a:ext cx="5189857" cy="39595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>
                <a:solidFill>
                  <a:srgbClr val="FF8400"/>
                </a:solidFill>
              </a:rPr>
              <a:t>0,7</a:t>
            </a:r>
            <a:r>
              <a:rPr lang="nl-NL" b="1" dirty="0"/>
              <a:t> + </a:t>
            </a:r>
            <a:r>
              <a:rPr lang="nl-NL" b="1" dirty="0">
                <a:solidFill>
                  <a:srgbClr val="FF8400"/>
                </a:solidFill>
              </a:rPr>
              <a:t>0,5</a:t>
            </a:r>
            <a:r>
              <a:rPr lang="nl-NL" b="1" dirty="0"/>
              <a:t> + </a:t>
            </a:r>
            <a:r>
              <a:rPr lang="nl-NL" b="1" dirty="0">
                <a:solidFill>
                  <a:srgbClr val="FF8400"/>
                </a:solidFill>
              </a:rPr>
              <a:t>1,1</a:t>
            </a:r>
            <a:r>
              <a:rPr lang="nl-NL" b="1" dirty="0"/>
              <a:t> + </a:t>
            </a:r>
            <a:r>
              <a:rPr lang="nl-NL" b="1" dirty="0">
                <a:solidFill>
                  <a:srgbClr val="FF8400"/>
                </a:solidFill>
              </a:rPr>
              <a:t>0,7</a:t>
            </a:r>
            <a:r>
              <a:rPr lang="nl-NL" b="1" dirty="0"/>
              <a:t> = 3,0 mm</a:t>
            </a:r>
          </a:p>
        </p:txBody>
      </p:sp>
    </p:spTree>
    <p:extLst>
      <p:ext uri="{BB962C8B-B14F-4D97-AF65-F5344CB8AC3E}">
        <p14:creationId xmlns:p14="http://schemas.microsoft.com/office/powerpoint/2010/main" val="310279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4E4B-EB26-4BDF-8591-36A4995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nl-NL" dirty="0"/>
              <a:t>Power </a:t>
            </a:r>
            <a:r>
              <a:rPr lang="nl-NL" dirty="0" err="1"/>
              <a:t>supply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795B37-5758-4853-9498-4BAB59D7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4103210"/>
          </a:xfrm>
        </p:spPr>
        <p:txBody>
          <a:bodyPr>
            <a:normAutofit/>
          </a:bodyPr>
          <a:lstStyle/>
          <a:p>
            <a:r>
              <a:rPr lang="nl-NL" dirty="0"/>
              <a:t>25mA / 3,3V (~5%)</a:t>
            </a:r>
          </a:p>
          <a:p>
            <a:r>
              <a:rPr lang="nl-NL" dirty="0"/>
              <a:t>207VAC – 253VAC</a:t>
            </a:r>
          </a:p>
          <a:p>
            <a:endParaRPr lang="nl-NL" dirty="0"/>
          </a:p>
          <a:p>
            <a:r>
              <a:rPr lang="nl-NL" dirty="0"/>
              <a:t>700 V </a:t>
            </a:r>
            <a:r>
              <a:rPr lang="nl-NL" dirty="0" err="1"/>
              <a:t>mosfet</a:t>
            </a:r>
            <a:endParaRPr lang="nl-NL" dirty="0"/>
          </a:p>
          <a:p>
            <a:endParaRPr lang="nl-NL" dirty="0"/>
          </a:p>
          <a:p>
            <a:r>
              <a:rPr lang="nl-NL" dirty="0"/>
              <a:t>Eerlijke vergelijking</a:t>
            </a:r>
          </a:p>
          <a:p>
            <a:r>
              <a:rPr lang="nl-NL" dirty="0"/>
              <a:t>Veilig testen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A1F318-9EB4-4D36-854A-037C22A90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31" y="2031408"/>
            <a:ext cx="3363601" cy="448480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E102DB8-A6EF-36BB-B096-7F730549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13</a:t>
            </a:fld>
            <a:endParaRPr lang="nl-NL"/>
          </a:p>
        </p:txBody>
      </p:sp>
      <p:pic>
        <p:nvPicPr>
          <p:cNvPr id="6" name="Tijdelijke aanduiding voor inhoud 6">
            <a:extLst>
              <a:ext uri="{FF2B5EF4-FFF2-40B4-BE49-F238E27FC236}">
                <a16:creationId xmlns:a16="http://schemas.microsoft.com/office/drawing/2014/main" id="{FE4AF585-5035-4616-2C6F-F8D6C86793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4203" r="5168" b="5117"/>
          <a:stretch/>
        </p:blipFill>
        <p:spPr>
          <a:xfrm rot="5400000">
            <a:off x="7300122" y="2606924"/>
            <a:ext cx="4484801" cy="333377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D898CB61-3701-4879-FC25-D7FDD560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847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92358-A639-A81C-17CB-F1027030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Power </a:t>
            </a:r>
            <a:r>
              <a:rPr lang="nl-NL" dirty="0" err="1"/>
              <a:t>supply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252440-2606-42AE-4F28-D71E9E8F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324346" cy="3636511"/>
          </a:xfrm>
        </p:spPr>
        <p:txBody>
          <a:bodyPr/>
          <a:lstStyle/>
          <a:p>
            <a:endParaRPr lang="nl-NL" dirty="0"/>
          </a:p>
          <a:p>
            <a:endParaRPr lang="nl-NL" dirty="0"/>
          </a:p>
          <a:p>
            <a:r>
              <a:rPr lang="nl-NL" dirty="0" err="1"/>
              <a:t>Ripple</a:t>
            </a:r>
            <a:r>
              <a:rPr lang="nl-NL" dirty="0"/>
              <a:t> van 1,5 kHz </a:t>
            </a:r>
          </a:p>
          <a:p>
            <a:r>
              <a:rPr lang="nl-NL" dirty="0"/>
              <a:t>LDO</a:t>
            </a:r>
          </a:p>
          <a:p>
            <a:pPr lvl="1"/>
            <a:r>
              <a:rPr lang="nl-NL" dirty="0" err="1"/>
              <a:t>Ripple</a:t>
            </a:r>
            <a:r>
              <a:rPr lang="nl-NL" dirty="0"/>
              <a:t> </a:t>
            </a:r>
            <a:r>
              <a:rPr lang="nl-NL" dirty="0" err="1"/>
              <a:t>rejection</a:t>
            </a:r>
            <a:r>
              <a:rPr lang="nl-NL" dirty="0"/>
              <a:t> ratio</a:t>
            </a:r>
          </a:p>
          <a:p>
            <a:r>
              <a:rPr lang="nl-NL" dirty="0"/>
              <a:t>IPC-2221 standaard</a:t>
            </a:r>
          </a:p>
          <a:p>
            <a:pPr lvl="1"/>
            <a:r>
              <a:rPr lang="nl-NL" dirty="0" err="1"/>
              <a:t>Creepage</a:t>
            </a:r>
            <a:endParaRPr lang="nl-NL" dirty="0"/>
          </a:p>
          <a:p>
            <a:pPr lvl="1"/>
            <a:r>
              <a:rPr lang="nl-NL" dirty="0"/>
              <a:t>Clearance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E70688-8104-E472-E59F-29409BC4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14</a:t>
            </a:fld>
            <a:endParaRPr lang="nl-NL"/>
          </a:p>
        </p:txBody>
      </p:sp>
      <p:pic>
        <p:nvPicPr>
          <p:cNvPr id="8" name="Afbeelding 7" descr="Afbeelding met tekst, kamer, scène, gokhuis&#10;&#10;Automatisch gegenereerde beschrijving">
            <a:extLst>
              <a:ext uri="{FF2B5EF4-FFF2-40B4-BE49-F238E27FC236}">
                <a16:creationId xmlns:a16="http://schemas.microsoft.com/office/drawing/2014/main" id="{65C0C940-54F6-6B9D-9BC5-4DE7A4688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 t="8519" r="2103" b="6421"/>
          <a:stretch/>
        </p:blipFill>
        <p:spPr>
          <a:xfrm>
            <a:off x="5143058" y="2222286"/>
            <a:ext cx="6066350" cy="3636512"/>
          </a:xfrm>
          <a:prstGeom prst="rect">
            <a:avLst/>
          </a:prstGeom>
        </p:spPr>
      </p:pic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80707E1E-E157-F2C1-1847-72B4CD95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4C33BF2F-CA7E-8CBF-28B5-998522F79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419696"/>
              </p:ext>
            </p:extLst>
          </p:nvPr>
        </p:nvGraphicFramePr>
        <p:xfrm>
          <a:off x="571500" y="2222286"/>
          <a:ext cx="43243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48">
                  <a:extLst>
                    <a:ext uri="{9D8B030D-6E8A-4147-A177-3AD203B41FA5}">
                      <a16:colId xmlns:a16="http://schemas.microsoft.com/office/drawing/2014/main" val="4151376922"/>
                    </a:ext>
                  </a:extLst>
                </a:gridCol>
                <a:gridCol w="1441448">
                  <a:extLst>
                    <a:ext uri="{9D8B030D-6E8A-4147-A177-3AD203B41FA5}">
                      <a16:colId xmlns:a16="http://schemas.microsoft.com/office/drawing/2014/main" val="3849882027"/>
                    </a:ext>
                  </a:extLst>
                </a:gridCol>
                <a:gridCol w="1441448">
                  <a:extLst>
                    <a:ext uri="{9D8B030D-6E8A-4147-A177-3AD203B41FA5}">
                      <a16:colId xmlns:a16="http://schemas.microsoft.com/office/drawing/2014/main" val="3414034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LNK302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RAA223011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MP171A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499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All-rounder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Transients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Ripple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13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83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77C54-2E89-784C-A4D6-F9CCA731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Meetcircuit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545DEB-A84C-7561-57E0-FA9D403A7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Testbord</a:t>
            </a:r>
          </a:p>
          <a:p>
            <a:r>
              <a:rPr lang="nl-NL" dirty="0"/>
              <a:t>20.000 Ohm</a:t>
            </a:r>
          </a:p>
          <a:p>
            <a:pPr lvl="1"/>
            <a:r>
              <a:rPr lang="nl-NL" dirty="0" err="1"/>
              <a:t>Noise</a:t>
            </a:r>
            <a:r>
              <a:rPr lang="nl-NL" dirty="0"/>
              <a:t> </a:t>
            </a:r>
            <a:r>
              <a:rPr lang="nl-NL" dirty="0" err="1"/>
              <a:t>density</a:t>
            </a:r>
            <a:endParaRPr lang="nl-NL" dirty="0"/>
          </a:p>
          <a:p>
            <a:pPr lvl="1"/>
            <a:r>
              <a:rPr lang="nl-NL" dirty="0"/>
              <a:t>Voltage offset</a:t>
            </a:r>
          </a:p>
          <a:p>
            <a:pPr lvl="1"/>
            <a:r>
              <a:rPr lang="nl-NL" dirty="0"/>
              <a:t>GBW</a:t>
            </a:r>
          </a:p>
          <a:p>
            <a:r>
              <a:rPr lang="nl-NL" dirty="0"/>
              <a:t>Twee versterkingstrappen</a:t>
            </a:r>
          </a:p>
          <a:p>
            <a:r>
              <a:rPr lang="nl-NL" dirty="0"/>
              <a:t>Suboptimale opamp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E5A9AAA-3262-B063-9823-40012AD50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15</a:t>
            </a:fld>
            <a:endParaRPr lang="nl-NL"/>
          </a:p>
        </p:txBody>
      </p:sp>
      <p:pic>
        <p:nvPicPr>
          <p:cNvPr id="6" name="Afbeelding 5" descr="Afbeelding met kaart&#10;&#10;Automatisch gegenereerde beschrijving">
            <a:extLst>
              <a:ext uri="{FF2B5EF4-FFF2-40B4-BE49-F238E27FC236}">
                <a16:creationId xmlns:a16="http://schemas.microsoft.com/office/drawing/2014/main" id="{631033E2-3C48-2FA8-C829-711B04AA15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1" t="8575" r="12938" b="22348"/>
          <a:stretch/>
        </p:blipFill>
        <p:spPr>
          <a:xfrm>
            <a:off x="5063034" y="2222286"/>
            <a:ext cx="6146374" cy="3636511"/>
          </a:xfrm>
          <a:prstGeom prst="rect">
            <a:avLst/>
          </a:prstGeom>
        </p:spPr>
      </p:pic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5BFF28ED-DABC-A96C-A652-49A2C7EE0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1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E9691-349C-FDD5-D9F2-418B64C6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Antenne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7EFDE8-AF7A-F2D6-F2D6-2458176D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16</a:t>
            </a:fld>
            <a:endParaRPr lang="nl-NL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2E597BC4-AC21-327E-1A57-E1C7BA7C5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3943788" cy="3533042"/>
          </a:xfrm>
        </p:spPr>
        <p:txBody>
          <a:bodyPr>
            <a:normAutofit/>
          </a:bodyPr>
          <a:lstStyle/>
          <a:p>
            <a:r>
              <a:rPr lang="nl-NL" dirty="0" err="1"/>
              <a:t>Trace</a:t>
            </a:r>
            <a:r>
              <a:rPr lang="nl-NL" dirty="0"/>
              <a:t>- of chipantenne</a:t>
            </a:r>
          </a:p>
          <a:p>
            <a:r>
              <a:rPr lang="nl-NL" dirty="0"/>
              <a:t>Suboptimale </a:t>
            </a:r>
            <a:r>
              <a:rPr lang="nl-NL" dirty="0" err="1"/>
              <a:t>groundplane</a:t>
            </a:r>
            <a:endParaRPr lang="nl-NL" dirty="0"/>
          </a:p>
          <a:p>
            <a:r>
              <a:rPr lang="nl-NL" dirty="0"/>
              <a:t>Simulatiesoftware</a:t>
            </a:r>
          </a:p>
          <a:p>
            <a:pPr lvl="1"/>
            <a:r>
              <a:rPr lang="nl-NL" dirty="0" err="1"/>
              <a:t>Matlab</a:t>
            </a:r>
            <a:r>
              <a:rPr lang="nl-NL" dirty="0"/>
              <a:t> - PCB </a:t>
            </a:r>
            <a:r>
              <a:rPr lang="nl-NL" dirty="0" err="1"/>
              <a:t>Antenna</a:t>
            </a:r>
            <a:r>
              <a:rPr lang="nl-NL" dirty="0"/>
              <a:t> Designer App</a:t>
            </a:r>
          </a:p>
          <a:p>
            <a:r>
              <a:rPr lang="nl-NL" dirty="0"/>
              <a:t>Matching circuit</a:t>
            </a:r>
          </a:p>
          <a:p>
            <a:pPr lvl="1"/>
            <a:r>
              <a:rPr lang="nl-NL" dirty="0"/>
              <a:t>Empirisch bepaald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C6697A6E-5C78-7418-D80A-656956FF1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26" y="2325755"/>
            <a:ext cx="6333282" cy="3429575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4E64763F-1E5F-9D9A-EBE0-41DDC8507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61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316555-8662-9871-138D-9502BA9C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Realiseren &amp; testen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5115F9C-FB76-508D-6A2B-8DAFB13A3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7AAEE4-9DC2-9A15-089A-AF4D74E8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17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7C8BEC3-7F3F-1A7A-7E32-96F92329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</p:spTree>
    <p:extLst>
      <p:ext uri="{BB962C8B-B14F-4D97-AF65-F5344CB8AC3E}">
        <p14:creationId xmlns:p14="http://schemas.microsoft.com/office/powerpoint/2010/main" val="2454992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F8D13-55FB-8697-0A29-378F9621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PCB bestellen</a:t>
            </a:r>
          </a:p>
        </p:txBody>
      </p:sp>
      <p:pic>
        <p:nvPicPr>
          <p:cNvPr id="11" name="Tijdelijke aanduiding voor inhoud 10" descr="Afbeelding met tekst, visitekaartje, envelop&#10;&#10;Automatisch gegenereerde beschrijving">
            <a:extLst>
              <a:ext uri="{FF2B5EF4-FFF2-40B4-BE49-F238E27FC236}">
                <a16:creationId xmlns:a16="http://schemas.microsoft.com/office/drawing/2014/main" id="{DBDF14BA-B8D1-CF8A-2CF5-AD5EC1498D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81" t="29692" r="26222" b="27582"/>
          <a:stretch/>
        </p:blipFill>
        <p:spPr>
          <a:xfrm>
            <a:off x="6185053" y="2170757"/>
            <a:ext cx="5066925" cy="3690294"/>
          </a:xfrm>
        </p:spPr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75CFF9E-69CC-1F98-7807-FEF429EC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18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C1C070C-4228-9C87-A463-B574C7137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628338" y="1482441"/>
            <a:ext cx="3690294" cy="5066925"/>
          </a:xfrm>
          <a:prstGeom prst="rect">
            <a:avLst/>
          </a:prstGeom>
        </p:spPr>
      </p:pic>
      <p:sp>
        <p:nvSpPr>
          <p:cNvPr id="14" name="Tijdelijke aanduiding voor voettekst 13">
            <a:extLst>
              <a:ext uri="{FF2B5EF4-FFF2-40B4-BE49-F238E27FC236}">
                <a16:creationId xmlns:a16="http://schemas.microsoft.com/office/drawing/2014/main" id="{5A33B9B6-FB7F-83CD-1BD0-1F1F53A26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</p:spTree>
    <p:extLst>
      <p:ext uri="{BB962C8B-B14F-4D97-AF65-F5344CB8AC3E}">
        <p14:creationId xmlns:p14="http://schemas.microsoft.com/office/powerpoint/2010/main" val="162639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773B8-0923-E542-92FF-E430D6CB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Antenne matchen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19859C1-AE0A-59F7-EF2C-139A60CC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19</a:t>
            </a:fld>
            <a:endParaRPr lang="nl-NL"/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A30F8E9A-3F48-2CF3-8946-763ED4AFE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98" y="446087"/>
            <a:ext cx="7219951" cy="5414962"/>
          </a:xfrm>
          <a:prstGeom prst="rect">
            <a:avLst/>
          </a:prstGeom>
        </p:spPr>
      </p:pic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241D6490-FF8E-6FCA-6809-F6DFD8E9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BA3AB69D-6EE0-99DC-896D-1209EE569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24889" r="16739" b="3746"/>
          <a:stretch/>
        </p:blipFill>
        <p:spPr>
          <a:xfrm rot="5400000">
            <a:off x="560957" y="2772932"/>
            <a:ext cx="3600312" cy="25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4BF7EE7-9D47-4C0F-186D-3B19327C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DE931A5-BCE3-A3BF-C1AC-88E84C1D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Crownstone</a:t>
            </a:r>
            <a:endParaRPr lang="nl-NL" dirty="0"/>
          </a:p>
          <a:p>
            <a:r>
              <a:rPr lang="nl-NL" dirty="0"/>
              <a:t>De afstudeeropdracht</a:t>
            </a:r>
          </a:p>
          <a:p>
            <a:r>
              <a:rPr lang="nl-NL" dirty="0"/>
              <a:t>Onderzoek</a:t>
            </a:r>
          </a:p>
          <a:p>
            <a:r>
              <a:rPr lang="nl-NL" dirty="0"/>
              <a:t>Ontwerp</a:t>
            </a:r>
          </a:p>
          <a:p>
            <a:r>
              <a:rPr lang="nl-NL" dirty="0"/>
              <a:t>Realiseren</a:t>
            </a:r>
          </a:p>
          <a:p>
            <a:r>
              <a:rPr lang="nl-NL" dirty="0"/>
              <a:t>Testen</a:t>
            </a:r>
          </a:p>
          <a:p>
            <a:r>
              <a:rPr lang="nl-NL" dirty="0"/>
              <a:t>Conclusie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E47DBB-C0AD-92F8-754E-4633F34D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</a:t>
            </a:fld>
            <a:endParaRPr lang="nl-NL"/>
          </a:p>
        </p:txBody>
      </p:sp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97241562-187C-4098-2157-064573A8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194E8CCA-BEE8-990E-4A0D-4C9D8EF3F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945335"/>
            <a:ext cx="6277827" cy="42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7423-CFDB-AAEC-B26B-E509809A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Realiseren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B34565-A31A-F423-D802-71ECBDA0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-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6D874D-7B78-BE37-0614-07822914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074230-1C0B-3089-B4DF-E3608657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20</a:t>
            </a:fld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2CA4955-625D-45AD-EDFA-85CC61B993B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/>
              <a:t>-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D02323-E45B-7884-456C-E5640B5B0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0" t="21276" r="11595" b="2270"/>
          <a:stretch/>
        </p:blipFill>
        <p:spPr bwMode="auto">
          <a:xfrm>
            <a:off x="3877732" y="446085"/>
            <a:ext cx="7219951" cy="5414963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002C6DB-F751-7778-9BCE-AD4A0734E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4" t="7391" b="1"/>
          <a:stretch/>
        </p:blipFill>
        <p:spPr bwMode="auto">
          <a:xfrm rot="5400000">
            <a:off x="570084" y="2763804"/>
            <a:ext cx="3582056" cy="2575922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964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B0C1D-AC72-E289-F1A3-3A421C0F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Realiseren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0C098D-B8D5-9739-F43A-D3EF7FD4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21</a:t>
            </a:fld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771E924-CD38-A0E6-0D7B-C5B13BE4047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 err="1"/>
              <a:t>Reflow</a:t>
            </a:r>
            <a:r>
              <a:rPr lang="nl-NL" dirty="0"/>
              <a:t> control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36D5CF-85B9-AE61-BA41-6229ABFCA6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BDC0FFF-0DFE-AF67-0EC7-9FE278B9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6D65A7-B973-F7FD-860C-AF2419ECB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1" t="18568" r="32161" b="14944"/>
          <a:stretch/>
        </p:blipFill>
        <p:spPr bwMode="auto">
          <a:xfrm>
            <a:off x="1073151" y="2260737"/>
            <a:ext cx="2575923" cy="3600314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17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E6DD9-29A5-CB08-59F7-D90DD454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83C4E69-2118-06D4-D7A0-36C2C83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22</a:t>
            </a:fld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D92FA66-897D-DB7A-A8E5-6DD185DCAE5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/>
              <a:t>-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2F842F-7A94-8FA4-FC90-65713C2548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FEDC2AF-ECD2-DA49-DCF6-93FF8456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Crownstone</a:t>
            </a:r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A12E1438-88F6-57E0-2F3E-1E2F19E2E8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8" t="25571" r="24713" b="25969"/>
          <a:stretch/>
        </p:blipFill>
        <p:spPr>
          <a:xfrm rot="16200000">
            <a:off x="560957" y="2772927"/>
            <a:ext cx="3600312" cy="25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7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AC58E-AD85-4870-8D52-81B421F6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Acceptatie testen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012929-8236-4010-B400-0236E753A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819075"/>
          </a:xfrm>
        </p:spPr>
        <p:txBody>
          <a:bodyPr/>
          <a:lstStyle/>
          <a:p>
            <a:r>
              <a:rPr lang="nl-NL" dirty="0"/>
              <a:t>Meeste testen gehaald!</a:t>
            </a:r>
          </a:p>
          <a:p>
            <a:endParaRPr lang="nl-NL" dirty="0"/>
          </a:p>
          <a:p>
            <a:r>
              <a:rPr lang="nl-NL" dirty="0"/>
              <a:t>Dikste component (1,23 mm) </a:t>
            </a:r>
          </a:p>
          <a:p>
            <a:r>
              <a:rPr lang="nl-NL" dirty="0"/>
              <a:t>Power </a:t>
            </a:r>
            <a:r>
              <a:rPr lang="nl-NL" dirty="0" err="1"/>
              <a:t>supply</a:t>
            </a:r>
            <a:r>
              <a:rPr lang="nl-NL" dirty="0"/>
              <a:t> (2 %)</a:t>
            </a:r>
          </a:p>
          <a:p>
            <a:r>
              <a:rPr lang="nl-NL" dirty="0"/>
              <a:t>Bluetooth (25 m)</a:t>
            </a:r>
          </a:p>
          <a:p>
            <a:r>
              <a:rPr lang="nl-NL" dirty="0"/>
              <a:t>Stroom meten (0,6 A)</a:t>
            </a:r>
          </a:p>
          <a:p>
            <a:pPr lvl="1"/>
            <a:r>
              <a:rPr lang="nl-NL" dirty="0"/>
              <a:t>Kleinere </a:t>
            </a:r>
            <a:r>
              <a:rPr lang="nl-NL" dirty="0" err="1"/>
              <a:t>coil</a:t>
            </a:r>
            <a:endParaRPr lang="nl-NL" dirty="0"/>
          </a:p>
          <a:p>
            <a:pPr lvl="1"/>
            <a:r>
              <a:rPr lang="nl-NL" dirty="0"/>
              <a:t>Suboptimale opamp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BF4493F-40D7-C778-50E4-50EE23E3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B0CCB37-0FCD-5F2D-4CB0-042EE898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9462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4A8F9-D5E1-64A7-E597-ED1212DE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 &amp; aanbevelingen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BECF21-ED38-207F-288F-5DA042BCE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BC1C031-1F61-EFD9-C4B1-FD0DE44F51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Alle benodigde onderdelen zitten op het PCB en zijn </a:t>
            </a:r>
            <a:r>
              <a:rPr lang="nl-NL" dirty="0" err="1"/>
              <a:t>testbaar</a:t>
            </a:r>
            <a:r>
              <a:rPr lang="nl-NL" dirty="0"/>
              <a:t>.</a:t>
            </a:r>
          </a:p>
          <a:p>
            <a:r>
              <a:rPr lang="nl-NL" dirty="0"/>
              <a:t>Voeden vanuit stopcontact is mogelijk, inductief </a:t>
            </a:r>
            <a:r>
              <a:rPr lang="nl-NL" dirty="0" err="1"/>
              <a:t>harvesten</a:t>
            </a:r>
            <a:r>
              <a:rPr lang="nl-NL" dirty="0"/>
              <a:t> niet.</a:t>
            </a:r>
          </a:p>
          <a:p>
            <a:r>
              <a:rPr lang="nl-NL" dirty="0"/>
              <a:t>Het inductief meten van stroom is mogelijk maar extra testwerk is nodig.</a:t>
            </a:r>
          </a:p>
          <a:p>
            <a:r>
              <a:rPr lang="nl-NL" dirty="0"/>
              <a:t>Onderzoek naar </a:t>
            </a:r>
            <a:r>
              <a:rPr lang="nl-NL" dirty="0" err="1"/>
              <a:t>PCB’s</a:t>
            </a:r>
            <a:r>
              <a:rPr lang="nl-NL" dirty="0"/>
              <a:t> en plastic behuizingen.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B467F83-7313-EC2F-D786-2ECB32CAD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Aanbevelingen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95CF1A7-87FD-3C8D-3C75-ADBF1F21D0D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/>
              <a:t>0201 weerstanden</a:t>
            </a:r>
          </a:p>
          <a:p>
            <a:r>
              <a:rPr lang="nl-NL" dirty="0"/>
              <a:t>WLCSP chip</a:t>
            </a:r>
          </a:p>
          <a:p>
            <a:r>
              <a:rPr lang="nl-NL" dirty="0"/>
              <a:t>Uitbreidingen:</a:t>
            </a:r>
          </a:p>
          <a:p>
            <a:pPr lvl="1"/>
            <a:r>
              <a:rPr lang="nl-NL" dirty="0"/>
              <a:t>Extra versterkingstrap</a:t>
            </a:r>
          </a:p>
          <a:p>
            <a:pPr lvl="1"/>
            <a:r>
              <a:rPr lang="nl-NL" dirty="0"/>
              <a:t>Het meten van spanning (</a:t>
            </a:r>
            <a:r>
              <a:rPr lang="nl-NL" dirty="0" err="1"/>
              <a:t>pf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Extra </a:t>
            </a:r>
            <a:r>
              <a:rPr lang="nl-NL" dirty="0" err="1"/>
              <a:t>coil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50E818B-3D67-6FF9-0028-BCC41178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24</a:t>
            </a:fld>
            <a:endParaRPr lang="nl-NL"/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63FB9767-7AF0-A70F-6279-6FDCEE89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</p:spTree>
    <p:extLst>
      <p:ext uri="{BB962C8B-B14F-4D97-AF65-F5344CB8AC3E}">
        <p14:creationId xmlns:p14="http://schemas.microsoft.com/office/powerpoint/2010/main" val="3232489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7065DE-38D8-E513-0230-6838C814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Demonstratie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3C1E6D-DD1D-6796-044F-11E89A60C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-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FFF8AF2-E747-9D07-62F4-68CEF9AAA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692456C-2D45-5622-84D3-A8FADA06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25</a:t>
            </a:fld>
            <a:endParaRPr lang="nl-NL"/>
          </a:p>
        </p:txBody>
      </p:sp>
      <p:pic>
        <p:nvPicPr>
          <p:cNvPr id="9" name="Afbeelding 8" descr="Afbeelding met tafel, blauw&#10;&#10;Automatisch gegenereerde beschrijving">
            <a:extLst>
              <a:ext uri="{FF2B5EF4-FFF2-40B4-BE49-F238E27FC236}">
                <a16:creationId xmlns:a16="http://schemas.microsoft.com/office/drawing/2014/main" id="{871CED9F-59A2-99E0-2807-745354B0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0" t="12588" r="17527" b="11052"/>
          <a:stretch/>
        </p:blipFill>
        <p:spPr>
          <a:xfrm>
            <a:off x="817652" y="2222287"/>
            <a:ext cx="4017076" cy="3636510"/>
          </a:xfrm>
          <a:prstGeom prst="rect">
            <a:avLst/>
          </a:prstGeom>
        </p:spPr>
      </p:pic>
      <p:pic>
        <p:nvPicPr>
          <p:cNvPr id="11" name="Afbeelding 10" descr="Afbeelding met blauw&#10;&#10;Automatisch gegenereerde beschrijving">
            <a:extLst>
              <a:ext uri="{FF2B5EF4-FFF2-40B4-BE49-F238E27FC236}">
                <a16:creationId xmlns:a16="http://schemas.microsoft.com/office/drawing/2014/main" id="{0250FEB8-6B7A-5D47-2AE1-FB84EF27C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4660" r="13743" b="23000"/>
          <a:stretch/>
        </p:blipFill>
        <p:spPr>
          <a:xfrm>
            <a:off x="5098537" y="2222287"/>
            <a:ext cx="3531396" cy="363651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E88637-BA9B-CF18-6ADC-E288D398B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2" t="16617" r="7223" b="21121"/>
          <a:stretch/>
        </p:blipFill>
        <p:spPr>
          <a:xfrm rot="5400000">
            <a:off x="8315259" y="2800770"/>
            <a:ext cx="3636510" cy="24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3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FD308-7FAF-76AA-3E78-504451C0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6231DB-938A-CEE9-D5B2-0577C53B0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273890-A0D6-8A43-5C3E-9C42A05B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26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B47F9A97-7D5D-9DC0-59C7-8152DAA0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</p:spTree>
    <p:extLst>
      <p:ext uri="{BB962C8B-B14F-4D97-AF65-F5344CB8AC3E}">
        <p14:creationId xmlns:p14="http://schemas.microsoft.com/office/powerpoint/2010/main" val="4274677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028FF-C41E-2676-8F82-DED73EB7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C9C3A9-51C4-F525-E15F-321010DC4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662B7B-5E48-18F9-2604-75479E60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DAE11F-9983-1A13-3044-B3B8584F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27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B1C0D6A-72E6-7B20-5E4F-A8A4F858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07" y="2144745"/>
            <a:ext cx="6366291" cy="37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5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774A091D-F13A-7CF7-4DEC-EAE00B6D8279}"/>
              </a:ext>
            </a:extLst>
          </p:cNvPr>
          <p:cNvSpPr/>
          <p:nvPr/>
        </p:nvSpPr>
        <p:spPr>
          <a:xfrm>
            <a:off x="5765533" y="2222287"/>
            <a:ext cx="5616465" cy="3636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32970E-E439-2422-39A8-74C78B8D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Zener</a:t>
            </a:r>
            <a:r>
              <a:rPr lang="nl-NL" dirty="0"/>
              <a:t> diode / </a:t>
            </a:r>
            <a:r>
              <a:rPr lang="nl-NL" dirty="0" err="1"/>
              <a:t>buck</a:t>
            </a:r>
            <a:r>
              <a:rPr lang="nl-NL" dirty="0"/>
              <a:t> converter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2A07F4-88B2-F584-567A-E755523FD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&lt;1% </a:t>
            </a:r>
            <a:r>
              <a:rPr lang="nl-NL" dirty="0" err="1"/>
              <a:t>eff</a:t>
            </a:r>
            <a:r>
              <a:rPr lang="nl-NL" dirty="0"/>
              <a:t>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0C7D7DD-3549-EC6E-29B3-66282449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FCC2698-C468-C095-471F-79C18183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565250A-6188-C0F0-27B5-ADAD282F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553" y="2222286"/>
            <a:ext cx="5095653" cy="363651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BF1EC7E-4D03-D59E-C5DE-540D232BE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28" b="12367"/>
          <a:stretch/>
        </p:blipFill>
        <p:spPr>
          <a:xfrm>
            <a:off x="6046897" y="3131895"/>
            <a:ext cx="5326389" cy="189106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4FE6B15-3885-5BA9-B97E-C66E9CB1D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765" y="248930"/>
            <a:ext cx="3351662" cy="268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3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89207-6CDB-6DE6-A1BB-B945010D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Zener</a:t>
            </a:r>
            <a:r>
              <a:rPr lang="nl-NL" dirty="0"/>
              <a:t> diode / LDO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DFAD2E-51C6-4B30-DFD4-2EF58218E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  <a:p>
            <a:r>
              <a:rPr lang="nl-NL" dirty="0"/>
              <a:t>250mW input – 75mW output</a:t>
            </a:r>
          </a:p>
          <a:p>
            <a:pPr lvl="1"/>
            <a:r>
              <a:rPr lang="nl-NL" dirty="0"/>
              <a:t>30% efficiency </a:t>
            </a:r>
            <a:r>
              <a:rPr lang="nl-NL" dirty="0" err="1"/>
              <a:t>Zener</a:t>
            </a:r>
            <a:endParaRPr lang="nl-NL" dirty="0"/>
          </a:p>
          <a:p>
            <a:pPr lvl="1"/>
            <a:r>
              <a:rPr lang="nl-NL" dirty="0"/>
              <a:t>60% efficiency LDO</a:t>
            </a:r>
          </a:p>
          <a:p>
            <a:r>
              <a:rPr lang="nl-NL" dirty="0"/>
              <a:t>Thermisch instabiel</a:t>
            </a:r>
          </a:p>
          <a:p>
            <a:r>
              <a:rPr lang="nl-NL" dirty="0"/>
              <a:t>Minder goede regulatie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C7D789-A14E-FC35-B07C-4EBAE1F0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044492B-D1B4-C92D-6277-3B89376E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29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3FD5BFB-5910-B2B4-D1AF-66057DD64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67" y="2222286"/>
            <a:ext cx="5035169" cy="36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7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383DC-B0F6-4ADA-9CBB-917C5824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Crownstone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12AE58-29C2-4945-8121-0126E939D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69913"/>
            <a:ext cx="10554574" cy="3771450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Functies:</a:t>
            </a:r>
          </a:p>
          <a:p>
            <a:r>
              <a:rPr lang="nl-NL" dirty="0"/>
              <a:t>Switch (16A, 110V/240V)</a:t>
            </a:r>
          </a:p>
          <a:p>
            <a:r>
              <a:rPr lang="nl-NL" dirty="0"/>
              <a:t>LED dimmer</a:t>
            </a:r>
          </a:p>
          <a:p>
            <a:r>
              <a:rPr lang="nl-NL" dirty="0"/>
              <a:t>Energy monitor</a:t>
            </a:r>
          </a:p>
          <a:p>
            <a:pPr marL="0" indent="0">
              <a:buNone/>
            </a:pPr>
            <a:r>
              <a:rPr lang="nl-NL" dirty="0"/>
              <a:t>Unieke functies:</a:t>
            </a:r>
          </a:p>
          <a:p>
            <a:r>
              <a:rPr lang="nl-NL" dirty="0"/>
              <a:t>Locatiebepaling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Installeren is bewerkelijk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76930E8-3F69-4D22-9A91-D9B4D206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76" y="2940745"/>
            <a:ext cx="6462495" cy="2770756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C6981C4-2C92-B1EE-BDC1-8EAA4ED8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3</a:t>
            </a:fld>
            <a:endParaRPr lang="nl-NL" dirty="0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1A2CD1D6-EDDC-52BA-94FB-D3F2F46A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505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66790-A575-8377-7541-64C5DDB2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Amplifier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62B463-7066-33CB-14D6-1FBBE29C3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115141" cy="3636511"/>
          </a:xfrm>
        </p:spPr>
        <p:txBody>
          <a:bodyPr/>
          <a:lstStyle/>
          <a:p>
            <a:r>
              <a:rPr lang="nl-NL" dirty="0"/>
              <a:t>Output voltage = </a:t>
            </a:r>
            <a:r>
              <a:rPr lang="nl-NL" b="1" dirty="0"/>
              <a:t>(- R2 / R1) * (- </a:t>
            </a:r>
            <a:r>
              <a:rPr lang="nl-NL" b="1" dirty="0" err="1"/>
              <a:t>Iin</a:t>
            </a:r>
            <a:r>
              <a:rPr lang="nl-NL" b="1" dirty="0"/>
              <a:t> * R1) </a:t>
            </a:r>
            <a:r>
              <a:rPr lang="nl-NL" dirty="0"/>
              <a:t>=&gt; </a:t>
            </a:r>
            <a:r>
              <a:rPr lang="nl-NL" b="1" dirty="0" err="1"/>
              <a:t>Iin</a:t>
            </a:r>
            <a:r>
              <a:rPr lang="nl-NL" b="1" dirty="0"/>
              <a:t> * R2 </a:t>
            </a:r>
            <a:r>
              <a:rPr lang="nl-NL" b="1" dirty="0">
                <a:solidFill>
                  <a:srgbClr val="FF8400"/>
                </a:solidFill>
              </a:rPr>
              <a:t>= 1,24uA </a:t>
            </a:r>
            <a:r>
              <a:rPr lang="nl-NL" dirty="0">
                <a:solidFill>
                  <a:srgbClr val="FF8400"/>
                </a:solidFill>
              </a:rPr>
              <a:t>(pk-pk)</a:t>
            </a:r>
            <a:r>
              <a:rPr lang="nl-NL" b="1" dirty="0">
                <a:solidFill>
                  <a:srgbClr val="FF8400"/>
                </a:solidFill>
              </a:rPr>
              <a:t> * 50k = 0,062 V </a:t>
            </a:r>
            <a:r>
              <a:rPr lang="nl-NL" dirty="0">
                <a:solidFill>
                  <a:srgbClr val="FF8400"/>
                </a:solidFill>
              </a:rPr>
              <a:t>(pk-pk)</a:t>
            </a:r>
            <a:endParaRPr lang="nl-NL" b="1" dirty="0">
              <a:solidFill>
                <a:srgbClr val="FF8400"/>
              </a:solidFill>
            </a:endParaRPr>
          </a:p>
          <a:p>
            <a:r>
              <a:rPr lang="nl-NL" dirty="0"/>
              <a:t>Output voltage offset = Deze DC voltage offset resulteert in een DC </a:t>
            </a:r>
            <a:r>
              <a:rPr lang="nl-NL" dirty="0" err="1"/>
              <a:t>current</a:t>
            </a:r>
            <a:r>
              <a:rPr lang="nl-NL" dirty="0"/>
              <a:t> offset die weer resulteert in een DC voltage offset.</a:t>
            </a:r>
            <a:endParaRPr lang="nl-NL" dirty="0">
              <a:solidFill>
                <a:srgbClr val="FF8400"/>
              </a:solidFill>
            </a:endParaRPr>
          </a:p>
          <a:p>
            <a:r>
              <a:rPr lang="nl-NL" dirty="0"/>
              <a:t>Output voltage / Input voltage = Voltage </a:t>
            </a:r>
            <a:r>
              <a:rPr lang="nl-NL" dirty="0" err="1"/>
              <a:t>gain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De stroom en weerstand resulteren in een input voltage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A960AA-5CFC-5247-271C-8C3E01A3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Crownstone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5C8E311-955E-D249-C212-A64E10DA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30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2A62A19-F857-EEF1-2697-9393A00B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70" y="4416483"/>
            <a:ext cx="7897060" cy="21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1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159F9-3B61-4B15-BC7D-81907589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Resistor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ABF1F4-D9FD-998A-4898-F005BD05E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combinatie met de condensatoren een dempende factor voor </a:t>
            </a:r>
            <a:r>
              <a:rPr lang="nl-NL" dirty="0" err="1"/>
              <a:t>transients</a:t>
            </a:r>
            <a:r>
              <a:rPr lang="nl-NL" dirty="0"/>
              <a:t>.</a:t>
            </a:r>
          </a:p>
          <a:p>
            <a:r>
              <a:rPr lang="nl-NL" dirty="0"/>
              <a:t>De mogelijkheid tot plaatsen van andere componenten zoals een spoel.</a:t>
            </a:r>
          </a:p>
          <a:p>
            <a:r>
              <a:rPr lang="nl-NL" dirty="0"/>
              <a:t>De waarde is niet hoog zodat niet teveel vermogen verstookt wordt.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D954EE1-656C-5270-D6B0-2BC73AE7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414976-B273-166B-1A09-A5CC4A0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2325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F56C4-4647-76A1-ABE7-683CD931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S11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C1D3F3-1C5B-E48A-A027-3505BB99F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Kijken naar de hoeveelheid reflectie van het ingaande signaal.</a:t>
            </a:r>
          </a:p>
          <a:p>
            <a:r>
              <a:rPr lang="nl-NL" dirty="0"/>
              <a:t>Paramaters die bepaald kunnen worden:</a:t>
            </a:r>
          </a:p>
          <a:p>
            <a:pPr lvl="1"/>
            <a:r>
              <a:rPr lang="nl-NL" dirty="0"/>
              <a:t>Input return </a:t>
            </a:r>
            <a:r>
              <a:rPr lang="nl-NL" dirty="0" err="1"/>
              <a:t>loss</a:t>
            </a:r>
            <a:r>
              <a:rPr lang="nl-NL" dirty="0"/>
              <a:t> (hoeveel er gereflecteerd wordt)</a:t>
            </a:r>
          </a:p>
          <a:p>
            <a:pPr lvl="1"/>
            <a:r>
              <a:rPr lang="nl-NL" dirty="0"/>
              <a:t>Input match</a:t>
            </a:r>
          </a:p>
          <a:p>
            <a:pPr lvl="1"/>
            <a:r>
              <a:rPr lang="nl-NL" dirty="0"/>
              <a:t>VSWR (amplitude variatie standing wave) </a:t>
            </a:r>
          </a:p>
          <a:p>
            <a:pPr lvl="2"/>
            <a:r>
              <a:rPr lang="nl-NL" dirty="0" err="1"/>
              <a:t>Vmax</a:t>
            </a:r>
            <a:r>
              <a:rPr lang="nl-NL" dirty="0"/>
              <a:t> / </a:t>
            </a:r>
            <a:r>
              <a:rPr lang="nl-NL" dirty="0" err="1"/>
              <a:t>Vmin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1946E4A-ED10-0242-571A-19F7948C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Crownstone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803DC96-2640-F8BD-399A-A827C938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32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1781C18-2760-15F6-FAAA-0DFE371C0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42" y="2733869"/>
            <a:ext cx="4663687" cy="41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2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BC542-2A0B-4A20-8547-FD2135CD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Afstudeeropdracht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49C45B-8E01-4EBE-A2E5-102E87FA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81907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“</a:t>
            </a:r>
            <a:r>
              <a:rPr lang="nl-NL" dirty="0" err="1"/>
              <a:t>Crownstone</a:t>
            </a:r>
            <a:r>
              <a:rPr lang="nl-NL" dirty="0"/>
              <a:t> light” =&gt; </a:t>
            </a:r>
            <a:r>
              <a:rPr lang="nl-NL" b="1" dirty="0">
                <a:solidFill>
                  <a:srgbClr val="FF8400"/>
                </a:solidFill>
              </a:rPr>
              <a:t>Smart Outlet Tag</a:t>
            </a:r>
          </a:p>
          <a:p>
            <a:r>
              <a:rPr lang="nl-NL" dirty="0"/>
              <a:t>Eenvoudiger </a:t>
            </a:r>
          </a:p>
          <a:p>
            <a:pPr lvl="1"/>
            <a:r>
              <a:rPr lang="nl-NL" dirty="0"/>
              <a:t>Energy monitor / locatiebepaling</a:t>
            </a:r>
          </a:p>
          <a:p>
            <a:endParaRPr lang="nl-NL" dirty="0"/>
          </a:p>
          <a:p>
            <a:r>
              <a:rPr lang="nl-NL" dirty="0"/>
              <a:t>Stopcontact nog steeds bruikbaar</a:t>
            </a:r>
          </a:p>
          <a:p>
            <a:r>
              <a:rPr lang="nl-NL" dirty="0"/>
              <a:t>Belangrijke </a:t>
            </a:r>
            <a:r>
              <a:rPr lang="nl-NL" dirty="0" err="1"/>
              <a:t>requirements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Power </a:t>
            </a:r>
            <a:r>
              <a:rPr lang="nl-NL" dirty="0" err="1"/>
              <a:t>supply</a:t>
            </a:r>
            <a:r>
              <a:rPr lang="nl-NL" dirty="0"/>
              <a:t> (inductief/direct)</a:t>
            </a:r>
          </a:p>
          <a:p>
            <a:pPr lvl="1"/>
            <a:r>
              <a:rPr lang="nl-NL" dirty="0"/>
              <a:t>Dikte van 3mm</a:t>
            </a:r>
          </a:p>
          <a:p>
            <a:pPr lvl="1"/>
            <a:r>
              <a:rPr lang="nl-NL" dirty="0"/>
              <a:t>Bluetooth verbinding tot 20 meter</a:t>
            </a:r>
          </a:p>
          <a:p>
            <a:pPr lvl="1"/>
            <a:r>
              <a:rPr lang="nl-NL" dirty="0"/>
              <a:t>Stroom meten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7E8258-BDCE-1D6F-3126-F8B8E28F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4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A96E204-5B55-4E83-9E1B-95DDDED2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466" y="3519501"/>
            <a:ext cx="3012942" cy="3012942"/>
          </a:xfrm>
          <a:prstGeom prst="rect">
            <a:avLst/>
          </a:prstGeom>
        </p:spPr>
      </p:pic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7B222CEB-7EE2-6D87-DCE6-608036DB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pic>
        <p:nvPicPr>
          <p:cNvPr id="13" name="Afbeelding 12" descr="Afbeelding met iPod, elektronica&#10;&#10;Automatisch gegenereerde beschrijving">
            <a:extLst>
              <a:ext uri="{FF2B5EF4-FFF2-40B4-BE49-F238E27FC236}">
                <a16:creationId xmlns:a16="http://schemas.microsoft.com/office/drawing/2014/main" id="{18682BC0-C1A4-60C0-3C1C-FC16150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2110"/>
            <a:ext cx="2309532" cy="23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4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E1999-6F97-9A9C-D003-31B57EBC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9C23FC-C150-C0BB-6105-6D0348BE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Projectgrenzen</a:t>
            </a:r>
          </a:p>
          <a:p>
            <a:pPr lvl="1"/>
            <a:r>
              <a:rPr lang="nl-NL" dirty="0"/>
              <a:t>Hardware</a:t>
            </a:r>
          </a:p>
          <a:p>
            <a:r>
              <a:rPr lang="nl-NL" dirty="0"/>
              <a:t>Bedrijfstandaarden</a:t>
            </a:r>
          </a:p>
          <a:p>
            <a:pPr lvl="1"/>
            <a:r>
              <a:rPr lang="nl-NL" dirty="0"/>
              <a:t>Scrum</a:t>
            </a:r>
          </a:p>
          <a:p>
            <a:pPr lvl="1"/>
            <a:r>
              <a:rPr lang="nl-NL" dirty="0" err="1"/>
              <a:t>LaTeX</a:t>
            </a:r>
            <a:endParaRPr lang="nl-NL" dirty="0"/>
          </a:p>
          <a:p>
            <a:pPr lvl="1"/>
            <a:r>
              <a:rPr lang="nl-NL" dirty="0" err="1"/>
              <a:t>Github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FD0179D-D3D4-7B84-CB0A-5E569FFE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5</a:t>
            </a:fld>
            <a:endParaRPr lang="nl-NL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0D321A19-8379-A024-BFF5-81043FD7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6351B49-4554-0CD4-89CF-F7062CFF5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4" r="5125"/>
          <a:stretch/>
        </p:blipFill>
        <p:spPr>
          <a:xfrm>
            <a:off x="3456044" y="2343150"/>
            <a:ext cx="8284442" cy="32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1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C3ECF-CB62-9D71-679E-654C7ECC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Onderzoek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F66D9-2E96-F256-58AC-7BFAC814B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C45593-5E4D-2048-56BE-0BE0DF50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6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15696ED-4B7F-3AD6-C6E7-38ECC223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</p:spTree>
    <p:extLst>
      <p:ext uri="{BB962C8B-B14F-4D97-AF65-F5344CB8AC3E}">
        <p14:creationId xmlns:p14="http://schemas.microsoft.com/office/powerpoint/2010/main" val="63093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66D38-81F6-4EE5-8C0A-0CB2646E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nl-NL" dirty="0" err="1"/>
              <a:t>Inductive</a:t>
            </a:r>
            <a:r>
              <a:rPr lang="nl-NL" dirty="0"/>
              <a:t> energy </a:t>
            </a:r>
            <a:r>
              <a:rPr lang="nl-NL" dirty="0" err="1"/>
              <a:t>harvesting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43A362-E123-485B-B860-C2B659DD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nl-NL" dirty="0"/>
              <a:t>Probleemstelling</a:t>
            </a:r>
          </a:p>
          <a:p>
            <a:endParaRPr lang="nl-NL" dirty="0"/>
          </a:p>
          <a:p>
            <a:r>
              <a:rPr lang="nl-NL" dirty="0"/>
              <a:t>Energy </a:t>
            </a:r>
            <a:r>
              <a:rPr lang="nl-NL" dirty="0" err="1"/>
              <a:t>harvesting</a:t>
            </a:r>
            <a:endParaRPr lang="nl-NL" dirty="0"/>
          </a:p>
          <a:p>
            <a:r>
              <a:rPr lang="nl-NL" dirty="0"/>
              <a:t>Stroom meten</a:t>
            </a:r>
          </a:p>
          <a:p>
            <a:endParaRPr lang="nl-NL" dirty="0"/>
          </a:p>
          <a:p>
            <a:r>
              <a:rPr lang="nl-NL" dirty="0" err="1"/>
              <a:t>Rogowski</a:t>
            </a:r>
            <a:r>
              <a:rPr lang="nl-NL" dirty="0"/>
              <a:t> </a:t>
            </a:r>
            <a:r>
              <a:rPr lang="nl-NL" dirty="0" err="1"/>
              <a:t>coil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8CBA2ED-32D0-1D05-60DF-A560C77E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7</a:t>
            </a:fld>
            <a:endParaRPr lang="nl-NL"/>
          </a:p>
        </p:txBody>
      </p:sp>
      <p:pic>
        <p:nvPicPr>
          <p:cNvPr id="1026" name="Picture 2" descr="Magnetic Force on a Current-Carrying Conductor - University Physics -  OpenStax CNX">
            <a:extLst>
              <a:ext uri="{FF2B5EF4-FFF2-40B4-BE49-F238E27FC236}">
                <a16:creationId xmlns:a16="http://schemas.microsoft.com/office/drawing/2014/main" id="{64C0E54B-632D-A151-F2A6-0BF688D33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5" r="12161" b="8005"/>
          <a:stretch/>
        </p:blipFill>
        <p:spPr bwMode="auto">
          <a:xfrm>
            <a:off x="6683920" y="1984085"/>
            <a:ext cx="2938733" cy="21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7F73B8-BF61-7871-BC8B-FB9471B40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85"/>
          <a:stretch/>
        </p:blipFill>
        <p:spPr bwMode="auto">
          <a:xfrm>
            <a:off x="3909937" y="1985269"/>
            <a:ext cx="2621492" cy="21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4A2B51EF-A8DF-8476-CF83-BAFFD847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60A83FFB-1E7F-658D-A105-A7A65A61A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9" t="721" r="-1"/>
          <a:stretch/>
        </p:blipFill>
        <p:spPr>
          <a:xfrm>
            <a:off x="3909937" y="4229100"/>
            <a:ext cx="6519960" cy="215456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BCA4099F-29E9-C594-F0A1-AEE339FEC9F3}"/>
              </a:ext>
            </a:extLst>
          </p:cNvPr>
          <p:cNvSpPr/>
          <p:nvPr/>
        </p:nvSpPr>
        <p:spPr>
          <a:xfrm>
            <a:off x="9729951" y="1984085"/>
            <a:ext cx="1914653" cy="2154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2" descr="Electromagnetic coil - Wikipedia">
            <a:extLst>
              <a:ext uri="{FF2B5EF4-FFF2-40B4-BE49-F238E27FC236}">
                <a16:creationId xmlns:a16="http://schemas.microsoft.com/office/drawing/2014/main" id="{F74924CE-7B92-9B68-C4BA-954DD22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004" y="2106470"/>
            <a:ext cx="1914653" cy="19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1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99485E9-D9EB-2935-628A-1E06427D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60CF86-440E-6A31-CCC8-4008E3C5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Rogowski</a:t>
            </a:r>
            <a:r>
              <a:rPr lang="nl-NL" dirty="0"/>
              <a:t> </a:t>
            </a:r>
            <a:r>
              <a:rPr lang="nl-NL" dirty="0" err="1"/>
              <a:t>coil</a:t>
            </a:r>
            <a:r>
              <a:rPr lang="nl-NL" dirty="0"/>
              <a:t> testen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1E4A560-D427-3C2A-3588-65626DFE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8</a:t>
            </a:fld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F77D12C-4F88-11CA-835B-A6AB3C5D8F4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 err="1"/>
              <a:t>Resistieve</a:t>
            </a:r>
            <a:r>
              <a:rPr lang="nl-NL" dirty="0"/>
              <a:t> lasten</a:t>
            </a: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A1E783F7-BB9F-17AF-6CC7-F729C1D2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  <p:pic>
        <p:nvPicPr>
          <p:cNvPr id="12" name="Tijdelijke aanduiding voor inhoud 12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52E5C7D9-91E4-4413-6C4B-5F65EDFB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1" b="27346"/>
          <a:stretch/>
        </p:blipFill>
        <p:spPr>
          <a:xfrm>
            <a:off x="3877732" y="446088"/>
            <a:ext cx="6705600" cy="54372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5687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60CF86-440E-6A31-CCC8-4008E3C5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Rogowski</a:t>
            </a:r>
            <a:r>
              <a:rPr lang="nl-NL" dirty="0"/>
              <a:t> </a:t>
            </a:r>
            <a:r>
              <a:rPr lang="nl-NL" dirty="0" err="1"/>
              <a:t>coil</a:t>
            </a:r>
            <a:r>
              <a:rPr lang="nl-NL" dirty="0"/>
              <a:t> resultaten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F682DEBE-8C17-364B-2C15-B3B306FC1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98" r="9106"/>
          <a:stretch/>
        </p:blipFill>
        <p:spPr>
          <a:xfrm>
            <a:off x="3901440" y="446088"/>
            <a:ext cx="6705600" cy="541741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1E4A560-D427-3C2A-3588-65626DFE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9B53B-5F8F-40A0-9563-0836ACC7F4F5}" type="slidenum">
              <a:rPr lang="nl-NL" smtClean="0"/>
              <a:t>9</a:t>
            </a:fld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F77D12C-4F88-11CA-835B-A6AB3C5D8F4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/>
              <a:t>Verschil van 1,5x</a:t>
            </a:r>
          </a:p>
          <a:p>
            <a:r>
              <a:rPr lang="nl-NL" dirty="0"/>
              <a:t>193 dagen per seconde (14 A)</a:t>
            </a: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A1E783F7-BB9F-17AF-6CC7-F729C1D2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Crownstone</a:t>
            </a:r>
          </a:p>
        </p:txBody>
      </p:sp>
    </p:spTree>
    <p:extLst>
      <p:ext uri="{BB962C8B-B14F-4D97-AF65-F5344CB8AC3E}">
        <p14:creationId xmlns:p14="http://schemas.microsoft.com/office/powerpoint/2010/main" val="4165557199"/>
      </p:ext>
    </p:extLst>
  </p:cSld>
  <p:clrMapOvr>
    <a:masterClrMapping/>
  </p:clrMapOvr>
</p:sld>
</file>

<file path=ppt/theme/theme1.xml><?xml version="1.0" encoding="utf-8"?>
<a:theme xmlns:a="http://schemas.openxmlformats.org/drawingml/2006/main" name="Citeerbaar">
  <a:themeElements>
    <a:clrScheme name="Crownstone">
      <a:dk1>
        <a:srgbClr val="003E52"/>
      </a:dk1>
      <a:lt1>
        <a:srgbClr val="FFFFFF"/>
      </a:lt1>
      <a:dk2>
        <a:srgbClr val="22272E"/>
      </a:dk2>
      <a:lt2>
        <a:srgbClr val="FF8400"/>
      </a:lt2>
      <a:accent1>
        <a:srgbClr val="FF840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iteerbaar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ubtiel eff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Citeerbaar</Template>
  <TotalTime>0</TotalTime>
  <Words>1011</Words>
  <Application>Microsoft Office PowerPoint</Application>
  <PresentationFormat>Breedbeeld</PresentationFormat>
  <Paragraphs>283</Paragraphs>
  <Slides>32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6" baseType="lpstr">
      <vt:lpstr>Calibri</vt:lpstr>
      <vt:lpstr>Century Gothic</vt:lpstr>
      <vt:lpstr>Wingdings 2</vt:lpstr>
      <vt:lpstr>Citeerbaar</vt:lpstr>
      <vt:lpstr>Afstudeerpresentatie</vt:lpstr>
      <vt:lpstr>Inhoudsopgave</vt:lpstr>
      <vt:lpstr>Wat is Crownstone?</vt:lpstr>
      <vt:lpstr>Afstudeeropdracht</vt:lpstr>
      <vt:lpstr>Analyse</vt:lpstr>
      <vt:lpstr>Onderzoek</vt:lpstr>
      <vt:lpstr>Inductive energy harvesting</vt:lpstr>
      <vt:lpstr>Rogowski coil testen</vt:lpstr>
      <vt:lpstr>Rogowski coil resultaten</vt:lpstr>
      <vt:lpstr>Ontwerp</vt:lpstr>
      <vt:lpstr>Architectuur</vt:lpstr>
      <vt:lpstr>Component dikte</vt:lpstr>
      <vt:lpstr>Power supply</vt:lpstr>
      <vt:lpstr>Power supply</vt:lpstr>
      <vt:lpstr>Meetcircuit</vt:lpstr>
      <vt:lpstr>Antenne</vt:lpstr>
      <vt:lpstr>Realiseren &amp; testen</vt:lpstr>
      <vt:lpstr>PCB bestellen</vt:lpstr>
      <vt:lpstr>Antenne matchen</vt:lpstr>
      <vt:lpstr>Realiseren</vt:lpstr>
      <vt:lpstr>Realiseren</vt:lpstr>
      <vt:lpstr>Testen</vt:lpstr>
      <vt:lpstr>Acceptatie testen</vt:lpstr>
      <vt:lpstr>Conclusie &amp; aanbevelingen</vt:lpstr>
      <vt:lpstr>Demonstratie</vt:lpstr>
      <vt:lpstr>Vragen?</vt:lpstr>
      <vt:lpstr>PowerPoint-presentatie</vt:lpstr>
      <vt:lpstr>Zener diode / buck converter</vt:lpstr>
      <vt:lpstr>Zener diode / LDO</vt:lpstr>
      <vt:lpstr>Amplifier</vt:lpstr>
      <vt:lpstr>Resistor </vt:lpstr>
      <vt:lpstr>S11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Afstudeeropdracht</dc:title>
  <dc:creator>Ies Verhage (0967849)</dc:creator>
  <cp:lastModifiedBy>Ies Verhage (0967849)</cp:lastModifiedBy>
  <cp:revision>80</cp:revision>
  <dcterms:created xsi:type="dcterms:W3CDTF">2022-03-21T20:50:37Z</dcterms:created>
  <dcterms:modified xsi:type="dcterms:W3CDTF">2022-06-30T08:23:42Z</dcterms:modified>
</cp:coreProperties>
</file>